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4" r:id="rId9"/>
    <p:sldId id="266" r:id="rId10"/>
    <p:sldId id="267" r:id="rId11"/>
    <p:sldId id="268" r:id="rId12"/>
    <p:sldId id="258" r:id="rId13"/>
    <p:sldId id="270" r:id="rId14"/>
    <p:sldId id="271" r:id="rId15"/>
    <p:sldId id="272" r:id="rId16"/>
    <p:sldId id="273" r:id="rId17"/>
    <p:sldId id="274" r:id="rId18"/>
    <p:sldId id="269" r:id="rId19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40" autoAdjust="0"/>
    <p:restoredTop sz="94660"/>
  </p:normalViewPr>
  <p:slideViewPr>
    <p:cSldViewPr>
      <p:cViewPr>
        <p:scale>
          <a:sx n="75" d="100"/>
          <a:sy n="75" d="100"/>
        </p:scale>
        <p:origin x="-116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9C2FE3-8634-4F0F-86B2-82F79649D3A5}" type="doc">
      <dgm:prSet loTypeId="urn:microsoft.com/office/officeart/2005/8/layout/chart3" loCatId="cycle" qsTypeId="urn:microsoft.com/office/officeart/2005/8/quickstyle/3d3" qsCatId="3D" csTypeId="urn:microsoft.com/office/officeart/2005/8/colors/accent1_2" csCatId="accent1" phldr="1"/>
      <dgm:spPr/>
    </dgm:pt>
    <dgm:pt modelId="{98E78BB6-26E7-480A-B8A9-1C581981A1CA}">
      <dgm:prSet phldrT="[Text]"/>
      <dgm:spPr>
        <a:solidFill>
          <a:srgbClr val="FFC000"/>
        </a:solidFill>
      </dgm:spPr>
      <dgm:t>
        <a:bodyPr/>
        <a:lstStyle/>
        <a:p>
          <a:r>
            <a:rPr lang="th-TH" b="1" dirty="0" smtClean="0">
              <a:latin typeface="TH  sarabun PSK"/>
            </a:rPr>
            <a:t>ทักษะ</a:t>
          </a:r>
          <a:endParaRPr lang="th-TH" b="1" dirty="0">
            <a:latin typeface="TH  sarabun PSK"/>
          </a:endParaRPr>
        </a:p>
      </dgm:t>
    </dgm:pt>
    <dgm:pt modelId="{DD852696-185C-4EE9-BE07-9E5A7FC665CF}" type="parTrans" cxnId="{3F092FA6-B5F6-42FE-9C8A-B155C671E16F}">
      <dgm:prSet/>
      <dgm:spPr/>
      <dgm:t>
        <a:bodyPr/>
        <a:lstStyle/>
        <a:p>
          <a:endParaRPr lang="th-TH"/>
        </a:p>
      </dgm:t>
    </dgm:pt>
    <dgm:pt modelId="{2AE115BC-DE95-435A-8A77-3605FD808DA5}" type="sibTrans" cxnId="{3F092FA6-B5F6-42FE-9C8A-B155C671E16F}">
      <dgm:prSet/>
      <dgm:spPr/>
      <dgm:t>
        <a:bodyPr/>
        <a:lstStyle/>
        <a:p>
          <a:endParaRPr lang="th-TH"/>
        </a:p>
      </dgm:t>
    </dgm:pt>
    <dgm:pt modelId="{2411F4CA-EE6D-4FF4-A9CC-0FD81D48CD96}">
      <dgm:prSet phldrT="[Text]"/>
      <dgm:spPr>
        <a:solidFill>
          <a:srgbClr val="FF0000"/>
        </a:solidFill>
      </dgm:spPr>
      <dgm:t>
        <a:bodyPr/>
        <a:lstStyle/>
        <a:p>
          <a:r>
            <a:rPr lang="th-TH" b="1" dirty="0" smtClean="0">
              <a:latin typeface="TH  sarabun PSK"/>
            </a:rPr>
            <a:t>คุณลักษณะ</a:t>
          </a:r>
          <a:endParaRPr lang="th-TH" b="1" dirty="0">
            <a:latin typeface="TH  sarabun PSK"/>
          </a:endParaRPr>
        </a:p>
      </dgm:t>
    </dgm:pt>
    <dgm:pt modelId="{B9293F3A-437B-4F97-9D66-6F8CAFE3DDA7}" type="parTrans" cxnId="{0F1229C6-60EA-4661-AE32-518A7A60239E}">
      <dgm:prSet/>
      <dgm:spPr/>
      <dgm:t>
        <a:bodyPr/>
        <a:lstStyle/>
        <a:p>
          <a:endParaRPr lang="th-TH"/>
        </a:p>
      </dgm:t>
    </dgm:pt>
    <dgm:pt modelId="{1095D5A2-89CF-4166-B724-F14C89E0A07A}" type="sibTrans" cxnId="{0F1229C6-60EA-4661-AE32-518A7A60239E}">
      <dgm:prSet/>
      <dgm:spPr/>
      <dgm:t>
        <a:bodyPr/>
        <a:lstStyle/>
        <a:p>
          <a:endParaRPr lang="th-TH"/>
        </a:p>
      </dgm:t>
    </dgm:pt>
    <dgm:pt modelId="{C651AC17-D17C-494E-9850-40CC883E4602}">
      <dgm:prSet phldrT="[Text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th-TH" b="1" dirty="0" smtClean="0">
              <a:latin typeface="TH  sarabun PSK"/>
            </a:rPr>
            <a:t>ความรู้</a:t>
          </a:r>
          <a:endParaRPr lang="th-TH" b="1" dirty="0">
            <a:latin typeface="TH  sarabun PSK"/>
          </a:endParaRPr>
        </a:p>
      </dgm:t>
    </dgm:pt>
    <dgm:pt modelId="{631948AC-C1B7-47D0-959E-1CFC751C383B}" type="parTrans" cxnId="{BCF1ECF2-6367-4069-80AC-22036F19B8CD}">
      <dgm:prSet/>
      <dgm:spPr/>
      <dgm:t>
        <a:bodyPr/>
        <a:lstStyle/>
        <a:p>
          <a:endParaRPr lang="th-TH"/>
        </a:p>
      </dgm:t>
    </dgm:pt>
    <dgm:pt modelId="{1E213639-B988-4AB9-8D6D-EE4184B0034C}" type="sibTrans" cxnId="{BCF1ECF2-6367-4069-80AC-22036F19B8CD}">
      <dgm:prSet/>
      <dgm:spPr/>
      <dgm:t>
        <a:bodyPr/>
        <a:lstStyle/>
        <a:p>
          <a:endParaRPr lang="th-TH"/>
        </a:p>
      </dgm:t>
    </dgm:pt>
    <dgm:pt modelId="{9E76050E-5F6E-4273-9D3E-D4F314364B1B}" type="pres">
      <dgm:prSet presAssocID="{629C2FE3-8634-4F0F-86B2-82F79649D3A5}" presName="compositeShape" presStyleCnt="0">
        <dgm:presLayoutVars>
          <dgm:chMax val="7"/>
          <dgm:dir/>
          <dgm:resizeHandles val="exact"/>
        </dgm:presLayoutVars>
      </dgm:prSet>
      <dgm:spPr/>
    </dgm:pt>
    <dgm:pt modelId="{39E9127E-6614-4796-BCA5-33457A1698B5}" type="pres">
      <dgm:prSet presAssocID="{629C2FE3-8634-4F0F-86B2-82F79649D3A5}" presName="wedge1" presStyleLbl="node1" presStyleIdx="0" presStyleCnt="3" custScaleY="95296" custLinFactNeighborX="-537" custLinFactNeighborY="-225"/>
      <dgm:spPr/>
      <dgm:t>
        <a:bodyPr/>
        <a:lstStyle/>
        <a:p>
          <a:endParaRPr lang="th-TH"/>
        </a:p>
      </dgm:t>
    </dgm:pt>
    <dgm:pt modelId="{E38DC200-E99F-45B8-995E-22949E4B4360}" type="pres">
      <dgm:prSet presAssocID="{629C2FE3-8634-4F0F-86B2-82F79649D3A5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2C19BA9-FFDE-4D2C-8238-69B9C2697F6B}" type="pres">
      <dgm:prSet presAssocID="{629C2FE3-8634-4F0F-86B2-82F79649D3A5}" presName="wedge2" presStyleLbl="node1" presStyleIdx="1" presStyleCnt="3" custLinFactNeighborX="2646" custLinFactNeighborY="-936"/>
      <dgm:spPr/>
      <dgm:t>
        <a:bodyPr/>
        <a:lstStyle/>
        <a:p>
          <a:endParaRPr lang="th-TH"/>
        </a:p>
      </dgm:t>
    </dgm:pt>
    <dgm:pt modelId="{D524E5BC-A059-4339-A776-F9D491C6B6F4}" type="pres">
      <dgm:prSet presAssocID="{629C2FE3-8634-4F0F-86B2-82F79649D3A5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FE18447-2CB9-4F19-BC9D-AC8C0410998A}" type="pres">
      <dgm:prSet presAssocID="{629C2FE3-8634-4F0F-86B2-82F79649D3A5}" presName="wedge3" presStyleLbl="node1" presStyleIdx="2" presStyleCnt="3" custLinFactNeighborX="2646" custLinFactNeighborY="-1797"/>
      <dgm:spPr/>
      <dgm:t>
        <a:bodyPr/>
        <a:lstStyle/>
        <a:p>
          <a:endParaRPr lang="th-TH"/>
        </a:p>
      </dgm:t>
    </dgm:pt>
    <dgm:pt modelId="{7D0ED380-3C0B-4C39-BC87-B14D2731F08A}" type="pres">
      <dgm:prSet presAssocID="{629C2FE3-8634-4F0F-86B2-82F79649D3A5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BCF1ECF2-6367-4069-80AC-22036F19B8CD}" srcId="{629C2FE3-8634-4F0F-86B2-82F79649D3A5}" destId="{C651AC17-D17C-494E-9850-40CC883E4602}" srcOrd="2" destOrd="0" parTransId="{631948AC-C1B7-47D0-959E-1CFC751C383B}" sibTransId="{1E213639-B988-4AB9-8D6D-EE4184B0034C}"/>
    <dgm:cxn modelId="{B92899CA-F915-4C17-BFA5-73EA45E310C6}" type="presOf" srcId="{2411F4CA-EE6D-4FF4-A9CC-0FD81D48CD96}" destId="{D524E5BC-A059-4339-A776-F9D491C6B6F4}" srcOrd="1" destOrd="0" presId="urn:microsoft.com/office/officeart/2005/8/layout/chart3"/>
    <dgm:cxn modelId="{0F1229C6-60EA-4661-AE32-518A7A60239E}" srcId="{629C2FE3-8634-4F0F-86B2-82F79649D3A5}" destId="{2411F4CA-EE6D-4FF4-A9CC-0FD81D48CD96}" srcOrd="1" destOrd="0" parTransId="{B9293F3A-437B-4F97-9D66-6F8CAFE3DDA7}" sibTransId="{1095D5A2-89CF-4166-B724-F14C89E0A07A}"/>
    <dgm:cxn modelId="{379A3234-8FF5-45C6-9CC6-02E522B35F8A}" type="presOf" srcId="{629C2FE3-8634-4F0F-86B2-82F79649D3A5}" destId="{9E76050E-5F6E-4273-9D3E-D4F314364B1B}" srcOrd="0" destOrd="0" presId="urn:microsoft.com/office/officeart/2005/8/layout/chart3"/>
    <dgm:cxn modelId="{6A248DF6-A015-4337-AE93-B814F85BE494}" type="presOf" srcId="{2411F4CA-EE6D-4FF4-A9CC-0FD81D48CD96}" destId="{72C19BA9-FFDE-4D2C-8238-69B9C2697F6B}" srcOrd="0" destOrd="0" presId="urn:microsoft.com/office/officeart/2005/8/layout/chart3"/>
    <dgm:cxn modelId="{57CCB672-42C0-4A2C-B83D-E042BC850AFF}" type="presOf" srcId="{98E78BB6-26E7-480A-B8A9-1C581981A1CA}" destId="{E38DC200-E99F-45B8-995E-22949E4B4360}" srcOrd="1" destOrd="0" presId="urn:microsoft.com/office/officeart/2005/8/layout/chart3"/>
    <dgm:cxn modelId="{A905C46E-9CA3-4FA5-8850-115EC48A62D9}" type="presOf" srcId="{98E78BB6-26E7-480A-B8A9-1C581981A1CA}" destId="{39E9127E-6614-4796-BCA5-33457A1698B5}" srcOrd="0" destOrd="0" presId="urn:microsoft.com/office/officeart/2005/8/layout/chart3"/>
    <dgm:cxn modelId="{E57021B2-5426-425A-92A7-E7AC04B01107}" type="presOf" srcId="{C651AC17-D17C-494E-9850-40CC883E4602}" destId="{7D0ED380-3C0B-4C39-BC87-B14D2731F08A}" srcOrd="1" destOrd="0" presId="urn:microsoft.com/office/officeart/2005/8/layout/chart3"/>
    <dgm:cxn modelId="{3F092FA6-B5F6-42FE-9C8A-B155C671E16F}" srcId="{629C2FE3-8634-4F0F-86B2-82F79649D3A5}" destId="{98E78BB6-26E7-480A-B8A9-1C581981A1CA}" srcOrd="0" destOrd="0" parTransId="{DD852696-185C-4EE9-BE07-9E5A7FC665CF}" sibTransId="{2AE115BC-DE95-435A-8A77-3605FD808DA5}"/>
    <dgm:cxn modelId="{749689D3-5C24-4A87-9F71-0636E983A2FC}" type="presOf" srcId="{C651AC17-D17C-494E-9850-40CC883E4602}" destId="{4FE18447-2CB9-4F19-BC9D-AC8C0410998A}" srcOrd="0" destOrd="0" presId="urn:microsoft.com/office/officeart/2005/8/layout/chart3"/>
    <dgm:cxn modelId="{DF151FC3-0E91-487B-8BA9-C727AC319262}" type="presParOf" srcId="{9E76050E-5F6E-4273-9D3E-D4F314364B1B}" destId="{39E9127E-6614-4796-BCA5-33457A1698B5}" srcOrd="0" destOrd="0" presId="urn:microsoft.com/office/officeart/2005/8/layout/chart3"/>
    <dgm:cxn modelId="{6CF8E8B3-F3B8-4E4B-BB3D-0D621F7D525A}" type="presParOf" srcId="{9E76050E-5F6E-4273-9D3E-D4F314364B1B}" destId="{E38DC200-E99F-45B8-995E-22949E4B4360}" srcOrd="1" destOrd="0" presId="urn:microsoft.com/office/officeart/2005/8/layout/chart3"/>
    <dgm:cxn modelId="{C077DE34-0CF9-4827-8854-4185A61BCF60}" type="presParOf" srcId="{9E76050E-5F6E-4273-9D3E-D4F314364B1B}" destId="{72C19BA9-FFDE-4D2C-8238-69B9C2697F6B}" srcOrd="2" destOrd="0" presId="urn:microsoft.com/office/officeart/2005/8/layout/chart3"/>
    <dgm:cxn modelId="{A6D9A496-C43C-49E5-8A8C-7F292D9471D4}" type="presParOf" srcId="{9E76050E-5F6E-4273-9D3E-D4F314364B1B}" destId="{D524E5BC-A059-4339-A776-F9D491C6B6F4}" srcOrd="3" destOrd="0" presId="urn:microsoft.com/office/officeart/2005/8/layout/chart3"/>
    <dgm:cxn modelId="{15E10130-6664-406B-B37F-AD2375B30D9B}" type="presParOf" srcId="{9E76050E-5F6E-4273-9D3E-D4F314364B1B}" destId="{4FE18447-2CB9-4F19-BC9D-AC8C0410998A}" srcOrd="4" destOrd="0" presId="urn:microsoft.com/office/officeart/2005/8/layout/chart3"/>
    <dgm:cxn modelId="{84118729-6D1D-47B9-8B39-9201D6FA466B}" type="presParOf" srcId="{9E76050E-5F6E-4273-9D3E-D4F314364B1B}" destId="{7D0ED380-3C0B-4C39-BC87-B14D2731F08A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E9127E-6614-4796-BCA5-33457A1698B5}">
      <dsp:nvSpPr>
        <dsp:cNvPr id="0" name=""/>
        <dsp:cNvSpPr/>
      </dsp:nvSpPr>
      <dsp:spPr>
        <a:xfrm>
          <a:off x="1410773" y="306784"/>
          <a:ext cx="3413760" cy="3253176"/>
        </a:xfrm>
        <a:prstGeom prst="pie">
          <a:avLst>
            <a:gd name="adj1" fmla="val 16200000"/>
            <a:gd name="adj2" fmla="val 180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300" b="1" kern="1200" dirty="0" smtClean="0">
              <a:latin typeface="TH  sarabun PSK"/>
            </a:rPr>
            <a:t>ทักษะ</a:t>
          </a:r>
          <a:endParaRPr lang="th-TH" sz="3300" b="1" kern="1200" dirty="0">
            <a:latin typeface="TH  sarabun PSK"/>
          </a:endParaRPr>
        </a:p>
      </dsp:txBody>
      <dsp:txXfrm>
        <a:off x="3266802" y="907073"/>
        <a:ext cx="1158240" cy="1084392"/>
      </dsp:txXfrm>
    </dsp:sp>
    <dsp:sp modelId="{72C19BA9-FFDE-4D2C-8238-69B9C2697F6B}">
      <dsp:nvSpPr>
        <dsp:cNvPr id="0" name=""/>
        <dsp:cNvSpPr/>
      </dsp:nvSpPr>
      <dsp:spPr>
        <a:xfrm>
          <a:off x="1343462" y="303821"/>
          <a:ext cx="3413760" cy="3413760"/>
        </a:xfrm>
        <a:prstGeom prst="pie">
          <a:avLst>
            <a:gd name="adj1" fmla="val 1800000"/>
            <a:gd name="adj2" fmla="val 9000000"/>
          </a:avLst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300" b="1" kern="1200" dirty="0" smtClean="0">
              <a:latin typeface="TH  sarabun PSK"/>
            </a:rPr>
            <a:t>คุณลักษณะ</a:t>
          </a:r>
          <a:endParaRPr lang="th-TH" sz="3300" b="1" kern="1200" dirty="0">
            <a:latin typeface="TH  sarabun PSK"/>
          </a:endParaRPr>
        </a:p>
      </dsp:txBody>
      <dsp:txXfrm>
        <a:off x="2278182" y="2457741"/>
        <a:ext cx="1544320" cy="1056640"/>
      </dsp:txXfrm>
    </dsp:sp>
    <dsp:sp modelId="{4FE18447-2CB9-4F19-BC9D-AC8C0410998A}">
      <dsp:nvSpPr>
        <dsp:cNvPr id="0" name=""/>
        <dsp:cNvSpPr/>
      </dsp:nvSpPr>
      <dsp:spPr>
        <a:xfrm>
          <a:off x="1343462" y="274428"/>
          <a:ext cx="3413760" cy="3413760"/>
        </a:xfrm>
        <a:prstGeom prst="pie">
          <a:avLst>
            <a:gd name="adj1" fmla="val 9000000"/>
            <a:gd name="adj2" fmla="val 16200000"/>
          </a:avLst>
        </a:prstGeom>
        <a:solidFill>
          <a:schemeClr val="accent3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300" b="1" kern="1200" dirty="0" smtClean="0">
              <a:latin typeface="TH  sarabun PSK"/>
            </a:rPr>
            <a:t>ความรู้</a:t>
          </a:r>
          <a:endParaRPr lang="th-TH" sz="3300" b="1" kern="1200" dirty="0">
            <a:latin typeface="TH  sarabun PSK"/>
          </a:endParaRPr>
        </a:p>
      </dsp:txBody>
      <dsp:txXfrm>
        <a:off x="1709222" y="944988"/>
        <a:ext cx="1158240" cy="1137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7AF6AF-116D-41BE-97DC-8CFD08D4E8DE}" type="datetimeFigureOut">
              <a:rPr lang="th-TH" smtClean="0"/>
              <a:pPr/>
              <a:t>23/07/60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2382E-25C8-4467-AEB0-2E03155B01E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A4B37-5216-41FD-8218-5E3B5FF0854A}" type="datetimeFigureOut">
              <a:rPr lang="th-TH" smtClean="0"/>
              <a:pPr/>
              <a:t>23/07/60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2C7E5D-CEE6-4D8B-BAC3-A8173EC6370C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C7E5D-CEE6-4D8B-BAC3-A8173EC6370C}" type="slidenum">
              <a:rPr lang="th-TH" smtClean="0"/>
              <a:pPr/>
              <a:t>3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34199-E769-4A90-8350-9376F904DCAF}" type="datetimeFigureOut">
              <a:rPr lang="th-TH"/>
              <a:pPr>
                <a:defRPr/>
              </a:pPr>
              <a:t>23/07/60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1E4BF-DDB8-4571-B2A2-DE940BBB188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5120D-A5D1-4412-B86D-47542D3D4B3E}" type="datetimeFigureOut">
              <a:rPr lang="th-TH"/>
              <a:pPr>
                <a:defRPr/>
              </a:pPr>
              <a:t>23/07/60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D63EB-5BB6-4909-AFAE-D260264DF5E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7A081-DA16-48B1-9E4E-1BD0E096F5E4}" type="datetimeFigureOut">
              <a:rPr lang="th-TH"/>
              <a:pPr>
                <a:defRPr/>
              </a:pPr>
              <a:t>23/07/60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CEDC8-FA9E-454A-AD7A-F03958D93E4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4B265-C9A2-44A0-AA03-D33AA6D3B538}" type="datetimeFigureOut">
              <a:rPr lang="th-TH"/>
              <a:pPr>
                <a:defRPr/>
              </a:pPr>
              <a:t>23/07/60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78D1D-59C9-4192-964A-BD902651446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7DFFD-C08E-460B-A76A-48C7055A00A1}" type="datetimeFigureOut">
              <a:rPr lang="th-TH"/>
              <a:pPr>
                <a:defRPr/>
              </a:pPr>
              <a:t>23/07/60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442A2-BD3D-4AD2-9483-519D708069A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59F89-CEC4-46EF-8FDF-D24D718C867D}" type="datetimeFigureOut">
              <a:rPr lang="th-TH"/>
              <a:pPr>
                <a:defRPr/>
              </a:pPr>
              <a:t>23/07/60</a:t>
            </a:fld>
            <a:endParaRPr lang="th-TH"/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4EFBF-60A5-41DD-9AF7-FE1C8A3B215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AA07D-D6D6-4B36-B04F-2C970975ECA3}" type="datetimeFigureOut">
              <a:rPr lang="th-TH"/>
              <a:pPr>
                <a:defRPr/>
              </a:pPr>
              <a:t>23/07/60</a:t>
            </a:fld>
            <a:endParaRPr lang="th-TH"/>
          </a:p>
        </p:txBody>
      </p:sp>
      <p:sp>
        <p:nvSpPr>
          <p:cNvPr id="8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8B6A9-DADE-4058-B695-069E882A3C9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EDB55-6A00-49BE-8025-A0BED6068E03}" type="datetimeFigureOut">
              <a:rPr lang="th-TH"/>
              <a:pPr>
                <a:defRPr/>
              </a:pPr>
              <a:t>23/07/60</a:t>
            </a:fld>
            <a:endParaRPr lang="th-TH"/>
          </a:p>
        </p:txBody>
      </p:sp>
      <p:sp>
        <p:nvSpPr>
          <p:cNvPr id="4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11917-BB4A-455C-8641-BA0C8DF19BC3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69887-7D6B-4E41-A26E-954C59D3BB45}" type="datetimeFigureOut">
              <a:rPr lang="th-TH"/>
              <a:pPr>
                <a:defRPr/>
              </a:pPr>
              <a:t>23/07/60</a:t>
            </a:fld>
            <a:endParaRPr lang="th-TH"/>
          </a:p>
        </p:txBody>
      </p:sp>
      <p:sp>
        <p:nvSpPr>
          <p:cNvPr id="3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13761-B8FD-474B-95B6-9E825ABC4C1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90F4A-4B1F-4B6E-BAEB-AF31AEA4F1F1}" type="datetimeFigureOut">
              <a:rPr lang="th-TH"/>
              <a:pPr>
                <a:defRPr/>
              </a:pPr>
              <a:t>23/07/60</a:t>
            </a:fld>
            <a:endParaRPr lang="th-TH"/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E7B79-F2F9-4BDE-82AC-CF4D4B47919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th-TH" noProof="0" smtClean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01ED4-A69A-45AD-9022-4615869EA1AF}" type="datetimeFigureOut">
              <a:rPr lang="th-TH"/>
              <a:pPr>
                <a:defRPr/>
              </a:pPr>
              <a:t>23/07/60</a:t>
            </a:fld>
            <a:endParaRPr lang="th-TH"/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DA50B-54FD-4D19-9C89-4715FA3B8A3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แทน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ตัวแทน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8E37F9-792D-4F4E-9180-B0755E4E978B}" type="datetimeFigureOut">
              <a:rPr lang="th-TH"/>
              <a:pPr>
                <a:defRPr/>
              </a:pPr>
              <a:t>23/07/60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8536B1-C976-43C2-89C3-067378A7F7E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ictur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2348880"/>
            <a:ext cx="4684954" cy="3168352"/>
          </a:xfrm>
          <a:prstGeom prst="ellipse">
            <a:avLst/>
          </a:prstGeom>
          <a:ln w="63500" cap="rnd">
            <a:noFill/>
          </a:ln>
          <a:effectLst>
            <a:outerShdw blurRad="76200" dir="18900000" sy="23000" kx="-1200000" algn="bl" rotWithShape="0">
              <a:srgbClr val="FFFF00">
                <a:alpha val="20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1187624" y="1628800"/>
            <a:ext cx="77768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h-TH" sz="48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          </a:t>
            </a:r>
            <a:r>
              <a:rPr lang="th-TH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การศึกษายุคนี้ (</a:t>
            </a:r>
            <a:r>
              <a:rPr lang="th-TH" sz="4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ดิจิทัล</a:t>
            </a:r>
            <a:r>
              <a:rPr lang="th-TH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en-US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: Thailand 4.0</a:t>
            </a:r>
            <a:endParaRPr lang="th-TH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2987824" y="5592142"/>
            <a:ext cx="56165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นางเพ็ญจันทร์ สินธุเขต</a:t>
            </a:r>
          </a:p>
          <a:p>
            <a:pPr algn="ctr"/>
            <a:r>
              <a:rPr lang="th-TH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มหาวิทยาลัยวงษ์ชวลิตกุล จังหวัดนคราชสีมา</a:t>
            </a:r>
            <a:endParaRPr lang="th-TH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s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1" y="1124744"/>
            <a:ext cx="1152128" cy="214312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</p:pic>
      <p:pic>
        <p:nvPicPr>
          <p:cNvPr id="9" name="Picture 8" descr="images (10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25019" y="2438003"/>
            <a:ext cx="2143125" cy="2143125"/>
          </a:xfrm>
          <a:prstGeom prst="rect">
            <a:avLst/>
          </a:prstGeom>
        </p:spPr>
      </p:pic>
      <p:sp>
        <p:nvSpPr>
          <p:cNvPr id="20" name="TextBox 5"/>
          <p:cNvSpPr txBox="1">
            <a:spLocks noChangeArrowheads="1"/>
          </p:cNvSpPr>
          <p:nvPr/>
        </p:nvSpPr>
        <p:spPr bwMode="auto">
          <a:xfrm>
            <a:off x="1259632" y="1124744"/>
            <a:ext cx="2628032" cy="464742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กระบวนการเรียนรู้</a:t>
            </a:r>
          </a:p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ครูออกแบบให้ผู้เรียนมีวิวัฒนาการทางเทคโนโลยี</a:t>
            </a:r>
          </a:p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เรียนรู้ฐานความรู้</a:t>
            </a:r>
          </a:p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ที่มีอยู่ทุกที่ ทุกแห่ง  บนโลกไซเบอร์ คำนึงสภาพแวดล้อม และพื้นถิ่น  </a:t>
            </a:r>
            <a:r>
              <a:rPr lang="th-TH" sz="2400" b="1" dirty="0" err="1" smtClean="0">
                <a:latin typeface="TH SarabunPSK" pitchFamily="34" charset="-34"/>
                <a:cs typeface="TH SarabunPSK" pitchFamily="34" charset="-34"/>
              </a:rPr>
              <a:t>บูรณา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การเชิงสร้างสรรค์ ปฏิสัมพันธ์กับสังคมเพื่อสร้างนวัตกรรม ตอบสนองความต้องการตลาดแรงงาน สังคม</a:t>
            </a:r>
          </a:p>
          <a:p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5364088" y="1322765"/>
            <a:ext cx="3096344" cy="95410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ครูเป็นแหล่งสร้างนวัตกรรมและหุ้นส่วนซอฟแวร์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5724128" y="2564904"/>
            <a:ext cx="3096344" cy="107721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ครูทำงานเป็นทีมเรียนรู้ไปพร้อมกับผู้เรียน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5796136" y="4068361"/>
            <a:ext cx="3096344" cy="58477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สร้างแรงบันดาลใจ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5436096" y="4892967"/>
            <a:ext cx="3096344" cy="120032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3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ปัจจัยสู่ความสำเร็จประกอบด้วย 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Internet ,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ความคิดสร้างสรรค์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ปฏิสัมพันธ์ทางสังคม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8" name="Right Arrow 17"/>
          <p:cNvSpPr/>
          <p:nvPr/>
        </p:nvSpPr>
        <p:spPr>
          <a:xfrm rot="10385158">
            <a:off x="4139952" y="1471360"/>
            <a:ext cx="1008112" cy="57606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Right Arrow 18"/>
          <p:cNvSpPr/>
          <p:nvPr/>
        </p:nvSpPr>
        <p:spPr>
          <a:xfrm rot="11335516">
            <a:off x="4105470" y="4977049"/>
            <a:ext cx="1182864" cy="57606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Right Arrow 22"/>
          <p:cNvSpPr/>
          <p:nvPr/>
        </p:nvSpPr>
        <p:spPr>
          <a:xfrm rot="11585731">
            <a:off x="4180154" y="2347190"/>
            <a:ext cx="1352280" cy="57606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Right Arrow 23"/>
          <p:cNvSpPr/>
          <p:nvPr/>
        </p:nvSpPr>
        <p:spPr>
          <a:xfrm rot="11335516">
            <a:off x="4256011" y="3980707"/>
            <a:ext cx="1287207" cy="57606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s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1" y="1124744"/>
            <a:ext cx="1152128" cy="214312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</p:pic>
      <p:pic>
        <p:nvPicPr>
          <p:cNvPr id="9" name="Picture 8" descr="images (10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20272" y="1645915"/>
            <a:ext cx="2143125" cy="2143125"/>
          </a:xfrm>
          <a:prstGeom prst="rect">
            <a:avLst/>
          </a:prstGeom>
        </p:spPr>
      </p:pic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1475656" y="1052736"/>
            <a:ext cx="6408712" cy="107721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แนวทางการจัดการศึกษายุคนี้ (</a:t>
            </a:r>
            <a:r>
              <a:rPr lang="th-TH" sz="3200" b="1" dirty="0" err="1" smtClean="0">
                <a:latin typeface="TH SarabunPSK" pitchFamily="34" charset="-34"/>
                <a:cs typeface="TH SarabunPSK" pitchFamily="34" charset="-34"/>
              </a:rPr>
              <a:t>ดิจิทัล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Thailand 4.0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สำหรับสถานศึกษา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5" name="Picture 4" descr="images 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5576" y="3212976"/>
            <a:ext cx="4536504" cy="3055020"/>
          </a:xfrm>
          <a:prstGeom prst="rect">
            <a:avLst/>
          </a:prstGeom>
        </p:spPr>
      </p:pic>
      <p:pic>
        <p:nvPicPr>
          <p:cNvPr id="6" name="Picture 5" descr="images 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51920" y="3182292"/>
            <a:ext cx="4536504" cy="3055020"/>
          </a:xfrm>
          <a:prstGeom prst="rect">
            <a:avLst/>
          </a:prstGeom>
        </p:spPr>
      </p:pic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467544" y="3852912"/>
            <a:ext cx="1728192" cy="584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ด้านหลักสูตร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2339752" y="4047455"/>
            <a:ext cx="1728192" cy="461665"/>
          </a:xfrm>
          <a:prstGeom prst="rect">
            <a:avLst/>
          </a:prstGeom>
          <a:solidFill>
            <a:srgbClr val="7030A0"/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ด้านกระบวนการ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4139952" y="3801234"/>
            <a:ext cx="1440160" cy="70788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ด้านการวัดและประเมินผล</a:t>
            </a:r>
            <a:endParaRPr lang="th-TH" sz="20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5652120" y="4109010"/>
            <a:ext cx="1440160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การพัฒนาสื่อ</a:t>
            </a:r>
            <a:endParaRPr lang="th-TH" sz="20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7236296" y="4005064"/>
            <a:ext cx="1728192" cy="400110"/>
          </a:xfrm>
          <a:prstGeom prst="rect">
            <a:avLst/>
          </a:prstGeom>
          <a:solidFill>
            <a:schemeClr val="accent1"/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การพัฒนาบุคลากร</a:t>
            </a:r>
            <a:endParaRPr lang="th-TH" sz="20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1628056" y="1205136"/>
            <a:ext cx="6408712" cy="107721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แนวทางการจัดการศึกษายุคนี้ (</a:t>
            </a:r>
            <a:r>
              <a:rPr lang="th-TH" sz="3200" b="1" dirty="0" err="1" smtClean="0">
                <a:latin typeface="TH SarabunPSK" pitchFamily="34" charset="-34"/>
                <a:cs typeface="TH SarabunPSK" pitchFamily="34" charset="-34"/>
              </a:rPr>
              <a:t>ดิจิทัล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Thailand 4.0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สำหรับสถานศึกษา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downloa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3789040"/>
            <a:ext cx="6336703" cy="2160240"/>
          </a:xfrm>
        </p:spPr>
      </p:pic>
      <p:sp>
        <p:nvSpPr>
          <p:cNvPr id="5" name="TextBox 5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384473"/>
            <a:ext cx="8229600" cy="9233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ด้านหลักสูตร</a:t>
            </a:r>
            <a:endParaRPr lang="th-TH" sz="5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628056" y="1628800"/>
            <a:ext cx="6408712" cy="206210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เนื้อหาสาระองค์ความรู้ไม่แยกส่วนจากกัน ครอบคลุมทั้งด้านความรู้ ทักษะ และคุณลักษณะ มีความยืดหยุ่นตามบริบท เชื่อมโยงและสอดแทรกขอบข่าย</a:t>
            </a:r>
            <a:r>
              <a:rPr lang="th-TH" sz="3200" b="1" dirty="0" err="1" smtClean="0">
                <a:latin typeface="TH SarabunPSK" pitchFamily="34" charset="-34"/>
                <a:cs typeface="TH SarabunPSK" pitchFamily="34" charset="-34"/>
              </a:rPr>
              <a:t>สห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วิทยาการสำหรับศตวรรษที่ 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21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downloa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3933056"/>
            <a:ext cx="6336703" cy="2160240"/>
          </a:xfrm>
        </p:spPr>
      </p:pic>
      <p:sp>
        <p:nvSpPr>
          <p:cNvPr id="5" name="TextBox 5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384473"/>
            <a:ext cx="8229600" cy="9233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ด้านการวัดผลประเมินผล</a:t>
            </a:r>
            <a:endParaRPr lang="th-TH" sz="5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47664" y="1772816"/>
            <a:ext cx="6408712" cy="255454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ปฏิรูปแนวการวัดผลและประเมินผลการศึกษา เป็นการประเมินในรูปแบบใหม่ที่เน้นทักษะของคนใน         ศตวรรษที่ 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21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วิธีการที่หลากหลาย เน้นการสะท้อนผลการปฏิบัติของผู้เรียนเพื่อการเรียนรู้ประจำวัน</a:t>
            </a:r>
          </a:p>
          <a:p>
            <a:pPr algn="ctr"/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downloa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3789040"/>
            <a:ext cx="6336703" cy="2160240"/>
          </a:xfrm>
        </p:spPr>
      </p:pic>
      <p:sp>
        <p:nvSpPr>
          <p:cNvPr id="5" name="TextBox 5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384473"/>
            <a:ext cx="8229600" cy="9233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ด้านกระบวนการ</a:t>
            </a:r>
            <a:endParaRPr lang="th-TH" sz="5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47664" y="1654929"/>
            <a:ext cx="6408712" cy="206210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เน้นวิธีการเรียนรู้เชิงนวัตกรรมที่</a:t>
            </a:r>
            <a:r>
              <a:rPr lang="th-TH" sz="3200" b="1" dirty="0" err="1" smtClean="0">
                <a:latin typeface="TH SarabunPSK" pitchFamily="34" charset="-34"/>
                <a:cs typeface="TH SarabunPSK" pitchFamily="34" charset="-34"/>
              </a:rPr>
              <a:t>บูรณา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การเทคโนโลยีสืบค้นและใช้เนื้อหาเป็น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ฐาน สอน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ในบริบทที่เป็นจริง   สร้างทักษะการคิดในขั้นที่สูง และซับซ้อนขึ้น</a:t>
            </a:r>
          </a:p>
          <a:p>
            <a:pPr algn="ctr"/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downloa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3789040"/>
            <a:ext cx="6336703" cy="2160240"/>
          </a:xfrm>
        </p:spPr>
      </p:pic>
      <p:sp>
        <p:nvSpPr>
          <p:cNvPr id="5" name="TextBox 5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384473"/>
            <a:ext cx="8229600" cy="9233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ด้านการพัฒนาสื่อ</a:t>
            </a:r>
            <a:endParaRPr lang="th-TH" sz="5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47664" y="1654929"/>
            <a:ext cx="6408712" cy="206210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สร้างความรู้ในการใช้สื่อ สารสนเทศ และเทคโนโลยีหลากหลาย สื่อจาก 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ICT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ใช้ระบบ 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Internet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ในการสืบค้นข้อมูลขนาดใหญ่ “โลกคือห้องเรียน”</a:t>
            </a:r>
          </a:p>
          <a:p>
            <a:pPr algn="ctr"/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downloa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3789040"/>
            <a:ext cx="6336703" cy="2160240"/>
          </a:xfrm>
        </p:spPr>
      </p:pic>
      <p:sp>
        <p:nvSpPr>
          <p:cNvPr id="5" name="TextBox 5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384473"/>
            <a:ext cx="8229600" cy="9233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ด้านบุคลากร</a:t>
            </a:r>
            <a:endParaRPr lang="th-TH" sz="5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47664" y="1654929"/>
            <a:ext cx="6408712" cy="255454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พัฒนาบุคลากร ต้องมีวิสัยทัศน์ด้าน 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ICT </a:t>
            </a:r>
            <a:endParaRPr lang="th-TH" sz="3200" b="1" dirty="0" smtClean="0"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มุ่งพัฒนาผู้เรียนสู่เป้าหมาย จัดโครงสร้างพื้นฐานเพียงพอ มีประสิทธิภาพ วิจัย พัฒนา และใช้กระบวนการ        ของ 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PLC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ในสถานศึกษา</a:t>
            </a:r>
          </a:p>
          <a:p>
            <a:pPr algn="ctr"/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downloa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4221088"/>
            <a:ext cx="6336703" cy="2160240"/>
          </a:xfrm>
        </p:spPr>
      </p:pic>
      <p:sp>
        <p:nvSpPr>
          <p:cNvPr id="5" name="TextBox 5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384473"/>
            <a:ext cx="8229600" cy="9233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ข้อเสนอแนะ</a:t>
            </a:r>
            <a:endParaRPr lang="th-TH" sz="5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47664" y="1654929"/>
            <a:ext cx="6408712" cy="353943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ปรับเปลี่ยนการเรียนรู้ของคนทั้งระบบ</a:t>
            </a:r>
          </a:p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ปรับเปลี่ยนการเรียนรู้เพื่อมุ่งการทำงานให้เกิดผล</a:t>
            </a:r>
            <a:r>
              <a:rPr lang="th-TH" sz="3200" b="1" dirty="0" err="1" smtClean="0">
                <a:latin typeface="TH SarabunPSK" pitchFamily="34" charset="-34"/>
                <a:cs typeface="TH SarabunPSK" pitchFamily="34" charset="-34"/>
              </a:rPr>
              <a:t>สัมฤทธ์</a:t>
            </a:r>
            <a:endParaRPr lang="th-TH" sz="3200" b="1" dirty="0" smtClean="0"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ปรับเปลี่ยนการเรียนรู้ของคนใน</a:t>
            </a:r>
            <a:r>
              <a:rPr lang="th-TH" sz="3200" b="1" dirty="0" err="1" smtClean="0">
                <a:latin typeface="TH SarabunPSK" pitchFamily="34" charset="-34"/>
                <a:cs typeface="TH SarabunPSK" pitchFamily="34" charset="-34"/>
              </a:rPr>
              <a:t>ยุคดิจิทัล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 (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DQ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ปรับเปลี่ยนวัฒนธรรม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องค์กรให้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เป็น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องค์กรใน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โลกพลวัตเหมาะสมในบริบทพื้นถิ่นตน</a:t>
            </a:r>
          </a:p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ภายใต้หลักปรัชญาของเศรษฐกิจพอเพียง</a:t>
            </a:r>
          </a:p>
          <a:p>
            <a:pPr algn="ctr"/>
            <a:endParaRPr lang="th-TH" sz="3200" b="1" dirty="0" smtClean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images (1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1196752"/>
            <a:ext cx="3168352" cy="2664296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Picture 4" descr="images (6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4659" y="1268760"/>
            <a:ext cx="2143125" cy="2143125"/>
          </a:xfrm>
          <a:prstGeom prst="rect">
            <a:avLst/>
          </a:prstGeom>
        </p:spPr>
      </p:pic>
      <p:sp>
        <p:nvSpPr>
          <p:cNvPr id="6" name="Explosion 1 5"/>
          <p:cNvSpPr/>
          <p:nvPr/>
        </p:nvSpPr>
        <p:spPr>
          <a:xfrm>
            <a:off x="2123728" y="1340768"/>
            <a:ext cx="1224136" cy="10081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TextBox 3"/>
          <p:cNvSpPr txBox="1"/>
          <p:nvPr/>
        </p:nvSpPr>
        <p:spPr>
          <a:xfrm>
            <a:off x="2267744" y="1496978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/>
              <a:t>คำนำ</a:t>
            </a:r>
            <a:endParaRPr lang="th-TH" sz="4000" b="1" dirty="0"/>
          </a:p>
        </p:txBody>
      </p:sp>
      <p:sp>
        <p:nvSpPr>
          <p:cNvPr id="5122" name="AutoShape 2" descr="Image result for Thailand 4.0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10" name="Picture 9" descr="images thailand 4.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1560" y="2924944"/>
            <a:ext cx="4736926" cy="30752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 descr="109335.jpg"/>
          <p:cNvPicPr>
            <a:picLocks noChangeAspect="1"/>
          </p:cNvPicPr>
          <p:nvPr/>
        </p:nvPicPr>
        <p:blipFill>
          <a:blip r:embed="rId6" cstate="print"/>
          <a:srcRect b="9178"/>
          <a:stretch>
            <a:fillRect/>
          </a:stretch>
        </p:blipFill>
        <p:spPr>
          <a:xfrm>
            <a:off x="3635896" y="1700808"/>
            <a:ext cx="2088232" cy="1512168"/>
          </a:xfrm>
          <a:prstGeom prst="rect">
            <a:avLst/>
          </a:prstGeom>
        </p:spPr>
      </p:pic>
      <p:pic>
        <p:nvPicPr>
          <p:cNvPr id="13" name="Picture 12" descr="images (15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01072" y="3969990"/>
            <a:ext cx="2819400" cy="1619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s (10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088" y="4005064"/>
            <a:ext cx="3456384" cy="2448272"/>
          </a:xfrm>
          <a:prstGeom prst="rect">
            <a:avLst/>
          </a:prstGeom>
        </p:spPr>
      </p:pic>
      <p:pic>
        <p:nvPicPr>
          <p:cNvPr id="5" name="Picture 4" descr="images (6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2060848"/>
            <a:ext cx="2143125" cy="2143125"/>
          </a:xfrm>
          <a:prstGeom prst="rect">
            <a:avLst/>
          </a:prstGeom>
        </p:spPr>
      </p:pic>
      <p:sp>
        <p:nvSpPr>
          <p:cNvPr id="3074" name="TextBox 5"/>
          <p:cNvSpPr txBox="1">
            <a:spLocks noChangeArrowheads="1"/>
          </p:cNvSpPr>
          <p:nvPr/>
        </p:nvSpPr>
        <p:spPr bwMode="auto">
          <a:xfrm>
            <a:off x="684088" y="1565498"/>
            <a:ext cx="82804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4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44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sz="44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Thailand </a:t>
            </a:r>
            <a:r>
              <a:rPr lang="en-US" sz="44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4.0</a:t>
            </a:r>
            <a:endParaRPr lang="en-US" sz="4400" b="1" dirty="0" smtClean="0">
              <a:solidFill>
                <a:srgbClr val="C00000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                 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   	เป็นโมเดลเศรษฐกิจใหม่ </a:t>
            </a: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		เน้นพัฒนาสู่ “ความมั่นคง มั่งคั่ง และยั่งยืน”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endParaRPr lang="th-TH" sz="3200" b="1" dirty="0" smtClean="0"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ด้วยการสร้าง “ความเข้มแข็งจากภายใน” </a:t>
            </a:r>
          </a:p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ขับเคลื่อนตามแนวคิด “ปรัชญาเศรษฐกิจพอเพียง” </a:t>
            </a:r>
          </a:p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ผ่านกลไก “ประชารัฐ” เป็นเศรษฐกิจขับเคลื่อนด้วยนวัตกรรม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การศึกษากับอนาคต1-620x349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9" y="1844824"/>
            <a:ext cx="2304256" cy="2952328"/>
          </a:xfrm>
          <a:prstGeom prst="rect">
            <a:avLst/>
          </a:prstGeom>
        </p:spPr>
      </p:pic>
      <p:pic>
        <p:nvPicPr>
          <p:cNvPr id="4" name="Picture 3" descr="images (6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8635" y="1573907"/>
            <a:ext cx="2143125" cy="2143125"/>
          </a:xfrm>
          <a:prstGeom prst="rect">
            <a:avLst/>
          </a:prstGeom>
        </p:spPr>
      </p:pic>
      <p:sp>
        <p:nvSpPr>
          <p:cNvPr id="3074" name="TextBox 5"/>
          <p:cNvSpPr txBox="1">
            <a:spLocks noChangeArrowheads="1"/>
          </p:cNvSpPr>
          <p:nvPr/>
        </p:nvSpPr>
        <p:spPr bwMode="auto">
          <a:xfrm>
            <a:off x="431800" y="1336675"/>
            <a:ext cx="82804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32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รายงานของสถาบันวิจัยเพื่อการพัฒนาประเทศ (ทีดี</a:t>
            </a:r>
            <a:r>
              <a:rPr lang="th-TH" sz="3200" b="1" dirty="0" err="1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อาร์</a:t>
            </a:r>
            <a:r>
              <a:rPr lang="th-TH" sz="32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ไอ) (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2556</a:t>
            </a:r>
            <a:r>
              <a:rPr lang="th-TH" sz="32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)   </a:t>
            </a:r>
          </a:p>
          <a:p>
            <a:r>
              <a:rPr lang="th-TH" sz="32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           สรุปปัญหาการศึกษาไทย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3 </a:t>
            </a:r>
            <a:r>
              <a:rPr lang="th-TH" sz="32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ด้านคือ </a:t>
            </a:r>
          </a:p>
          <a:p>
            <a:pPr algn="ctr"/>
            <a:endParaRPr lang="th-TH" sz="3200" b="1" dirty="0" smtClean="0">
              <a:solidFill>
                <a:schemeClr val="tx2">
                  <a:lumMod val="7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32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	         ระบบการศึกษาใช้ทรัพยากรมาก</a:t>
            </a:r>
          </a:p>
          <a:p>
            <a:r>
              <a:rPr lang="th-TH" sz="32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		แต่ผลสัมฤทธิ์ต่ำ </a:t>
            </a:r>
          </a:p>
          <a:p>
            <a:r>
              <a:rPr lang="th-TH" sz="32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	         ความเลื่อมล้ำของคุณภาพการศึกษา</a:t>
            </a:r>
          </a:p>
          <a:p>
            <a:r>
              <a:rPr lang="th-TH" sz="32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	         อยู่ในระดับสูง</a:t>
            </a:r>
          </a:p>
          <a:p>
            <a:r>
              <a:rPr lang="th-TH" sz="32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	         ระบบการเรียนการสอนไม่เหมาะสมกับบริบท</a:t>
            </a:r>
          </a:p>
          <a:p>
            <a:r>
              <a:rPr lang="th-TH" sz="32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	         ของศตวรรษที่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21</a:t>
            </a:r>
            <a:endParaRPr lang="th-TH" sz="3200" b="1" dirty="0">
              <a:solidFill>
                <a:schemeClr val="tx2">
                  <a:lumMod val="75000"/>
                </a:schemeClr>
              </a:solidFill>
              <a:latin typeface="TH Sarabun PSK"/>
              <a:cs typeface="TH SarabunPSK" pitchFamily="34" charset="-34"/>
            </a:endParaRPr>
          </a:p>
        </p:txBody>
      </p:sp>
      <p:sp>
        <p:nvSpPr>
          <p:cNvPr id="6" name="Explosion 1 5"/>
          <p:cNvSpPr/>
          <p:nvPr/>
        </p:nvSpPr>
        <p:spPr>
          <a:xfrm>
            <a:off x="1475656" y="2708920"/>
            <a:ext cx="576064" cy="64807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1547664" y="278092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</a:t>
            </a:r>
            <a:endParaRPr lang="th-TH" dirty="0"/>
          </a:p>
        </p:txBody>
      </p:sp>
      <p:sp>
        <p:nvSpPr>
          <p:cNvPr id="9" name="Explosion 1 8"/>
          <p:cNvSpPr/>
          <p:nvPr/>
        </p:nvSpPr>
        <p:spPr>
          <a:xfrm>
            <a:off x="1403648" y="3717032"/>
            <a:ext cx="648072" cy="50405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1547664" y="371703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</a:t>
            </a:r>
            <a:endParaRPr lang="th-TH" dirty="0"/>
          </a:p>
        </p:txBody>
      </p:sp>
      <p:sp>
        <p:nvSpPr>
          <p:cNvPr id="10" name="Explosion 1 9"/>
          <p:cNvSpPr/>
          <p:nvPr/>
        </p:nvSpPr>
        <p:spPr>
          <a:xfrm>
            <a:off x="1331640" y="4797152"/>
            <a:ext cx="648072" cy="50405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TextBox 7"/>
          <p:cNvSpPr txBox="1"/>
          <p:nvPr/>
        </p:nvSpPr>
        <p:spPr>
          <a:xfrm>
            <a:off x="1331640" y="484999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3.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s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124744"/>
            <a:ext cx="2143125" cy="214312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</p:pic>
      <p:sp>
        <p:nvSpPr>
          <p:cNvPr id="3074" name="TextBox 5"/>
          <p:cNvSpPr txBox="1">
            <a:spLocks noChangeArrowheads="1"/>
          </p:cNvSpPr>
          <p:nvPr/>
        </p:nvSpPr>
        <p:spPr bwMode="auto">
          <a:xfrm>
            <a:off x="2015976" y="1412776"/>
            <a:ext cx="1979960" cy="584200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วัตถุประสงค์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6" name="Picture 5" descr="images (1).jpg"/>
          <p:cNvPicPr>
            <a:picLocks noChangeAspect="1"/>
          </p:cNvPicPr>
          <p:nvPr/>
        </p:nvPicPr>
        <p:blipFill>
          <a:blip r:embed="rId4" cstate="print"/>
          <a:srcRect t="32966" b="18621"/>
          <a:stretch>
            <a:fillRect/>
          </a:stretch>
        </p:blipFill>
        <p:spPr>
          <a:xfrm>
            <a:off x="2051720" y="4221088"/>
            <a:ext cx="6048672" cy="1944216"/>
          </a:xfrm>
          <a:prstGeom prst="rect">
            <a:avLst/>
          </a:prstGeom>
        </p:spPr>
      </p:pic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2051720" y="2060848"/>
            <a:ext cx="6336704" cy="25545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 เพื่อศึกษาทิศทางและแนวทางการจัดการศึกษา </a:t>
            </a: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ในยุคนี้ (</a:t>
            </a:r>
            <a:r>
              <a:rPr lang="th-TH" sz="3200" b="1" dirty="0" err="1" smtClean="0">
                <a:latin typeface="TH SarabunPSK" pitchFamily="34" charset="-34"/>
                <a:cs typeface="TH SarabunPSK" pitchFamily="34" charset="-34"/>
              </a:rPr>
              <a:t>ดิจิทัล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 Thailand 4.0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จากแนวคิด นโยบาย </a:t>
            </a: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สรุปสาระความรู้ ที่คาดว่าจะเป็นประโยชน์ </a:t>
            </a: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และสามารถนำไปเป็นแนวทางในการพัฒนา</a:t>
            </a: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จัดการศึกษาในยุคปัจจุบันและอนาคต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s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124744"/>
            <a:ext cx="2143125" cy="214312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</p:pic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684088" y="2069554"/>
            <a:ext cx="8280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endParaRPr lang="en-US" sz="4400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2052240" y="1556792"/>
            <a:ext cx="6624216" cy="3231654"/>
          </a:xfrm>
          <a:prstGeom prst="rect">
            <a:avLst/>
          </a:prstGeom>
          <a:blipFill>
            <a:blip r:embed="rId4" cstate="print">
              <a:lum bright="70000" contrast="-70000"/>
            </a:blip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4400" b="1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ดำเนินการศึกษาค้นคว้าจาก หนังสือ เอกสาร </a:t>
            </a: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วารสารและฐานข้อมูลในระบบอินเทอร์เน็ตแล้วนำข้อมูล</a:t>
            </a: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มาวิเคราะห์ สังเคราะห์ สรุปองค์กรความรู้ในประเด็น</a:t>
            </a: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ที่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สนใจ</a:t>
            </a:r>
            <a:endParaRPr lang="en-US" sz="3200" dirty="0" smtClean="0"/>
          </a:p>
          <a:p>
            <a:endParaRPr lang="th-TH" sz="3200" b="1" dirty="0" smtClean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5" name="Picture 14" descr="download (1).jpg"/>
          <p:cNvPicPr>
            <a:picLocks noChangeAspect="1"/>
          </p:cNvPicPr>
          <p:nvPr/>
        </p:nvPicPr>
        <p:blipFill>
          <a:blip r:embed="rId5" cstate="print"/>
          <a:srcRect l="5661" t="18816" b="10971"/>
          <a:stretch>
            <a:fillRect/>
          </a:stretch>
        </p:blipFill>
        <p:spPr>
          <a:xfrm>
            <a:off x="5148064" y="3861048"/>
            <a:ext cx="3600400" cy="2304256"/>
          </a:xfrm>
          <a:prstGeom prst="rect">
            <a:avLst/>
          </a:prstGeom>
        </p:spPr>
      </p:pic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2015976" y="1412776"/>
            <a:ext cx="1979960" cy="584200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วิธีการศึกษา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s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124744"/>
            <a:ext cx="2143125" cy="214312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</p:pic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684088" y="2069554"/>
            <a:ext cx="8280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endParaRPr lang="en-US" sz="4400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1979712" y="2060848"/>
            <a:ext cx="6624216" cy="4093428"/>
          </a:xfrm>
          <a:prstGeom prst="rect">
            <a:avLst/>
          </a:prstGeom>
          <a:blipFill>
            <a:blip r:embed="rId4" cstate="print">
              <a:lum bright="70000" contrast="-70000"/>
            </a:blip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36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แนวคิดการศึกษายุคนี้ (</a:t>
            </a:r>
            <a:r>
              <a:rPr lang="th-TH" sz="3600" b="1" dirty="0" err="1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ดิจิทัล</a:t>
            </a:r>
            <a:r>
              <a:rPr lang="th-TH" sz="36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en-US" sz="36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36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Thailand 4.0</a:t>
            </a:r>
            <a:endParaRPr lang="en-US" sz="3600" dirty="0" smtClean="0">
              <a:solidFill>
                <a:srgbClr val="C00000"/>
              </a:solidFill>
            </a:endParaRP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             เป็นการจัดการศึกษาเพื่อพัฒนาประเทศสู่ “ความมั่นคง มั่นคั่งและยั่งยืน” จัดการศึกษาทั้งระบบตั้งแต่ปฐมวัย ทุกภาคส่วนมีส่วนร่วม สร้างศักยภาพสูงสุดของเยาวชน ตอบสนองตลาดแรงงาน</a:t>
            </a:r>
            <a:r>
              <a:rPr lang="th-TH" sz="3200" b="1" dirty="0" smtClean="0">
                <a:latin typeface="TH Sarabun PSK"/>
                <a:cs typeface="TH SarabunPSK" pitchFamily="34" charset="-34"/>
              </a:rPr>
              <a:t> และความต้องการสังคม                   </a:t>
            </a:r>
            <a:endParaRPr lang="en-US" sz="3200" dirty="0" smtClean="0">
              <a:latin typeface="TH Sarabun PSK"/>
            </a:endParaRPr>
          </a:p>
          <a:p>
            <a:endParaRPr lang="th-TH" sz="3200" b="1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sz="3200" b="1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sz="3200" b="1" dirty="0" smtClean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4" name="Picture 13" descr="109335.jpg"/>
          <p:cNvPicPr>
            <a:picLocks noChangeAspect="1"/>
          </p:cNvPicPr>
          <p:nvPr/>
        </p:nvPicPr>
        <p:blipFill>
          <a:blip r:embed="rId5" cstate="print"/>
          <a:srcRect l="10500" b="10101"/>
          <a:stretch>
            <a:fillRect/>
          </a:stretch>
        </p:blipFill>
        <p:spPr>
          <a:xfrm>
            <a:off x="2699792" y="4497179"/>
            <a:ext cx="4752528" cy="1740133"/>
          </a:xfrm>
          <a:prstGeom prst="rect">
            <a:avLst/>
          </a:prstGeom>
        </p:spPr>
      </p:pic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2015976" y="1412776"/>
            <a:ext cx="2628032" cy="584775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สรุปผลการศึกษา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s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8635" y="1124744"/>
            <a:ext cx="2143125" cy="214312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</p:pic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684088" y="2069554"/>
            <a:ext cx="8280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endParaRPr lang="en-US" sz="4400" b="1" dirty="0" smtClean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1788368" y="195728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Line Callout 2 10"/>
          <p:cNvSpPr/>
          <p:nvPr/>
        </p:nvSpPr>
        <p:spPr>
          <a:xfrm>
            <a:off x="2771800" y="1124744"/>
            <a:ext cx="4104456" cy="93610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6022"/>
              <a:gd name="adj6" fmla="val -32124"/>
            </a:avLst>
          </a:prstGeom>
          <a:ln w="381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latin typeface="TH  sarabun PSK"/>
                <a:cs typeface="+mj-cs"/>
              </a:rPr>
              <a:t>เป้าหมายพัฒนา “คน” ในการศึกษายุคนี้ (</a:t>
            </a:r>
            <a:r>
              <a:rPr lang="th-TH" b="1" dirty="0" err="1" smtClean="0">
                <a:latin typeface="TH  sarabun PSK"/>
                <a:cs typeface="+mj-cs"/>
              </a:rPr>
              <a:t>ดิจิทัล</a:t>
            </a:r>
            <a:r>
              <a:rPr lang="th-TH" b="1" dirty="0" smtClean="0">
                <a:latin typeface="TH  sarabun PSK"/>
                <a:cs typeface="+mj-cs"/>
              </a:rPr>
              <a:t>) </a:t>
            </a:r>
            <a:r>
              <a:rPr lang="en-US" b="1" dirty="0" smtClean="0">
                <a:latin typeface="TH  sarabun PSK"/>
                <a:cs typeface="+mj-cs"/>
              </a:rPr>
              <a:t>: Thailand 4.0</a:t>
            </a:r>
            <a:endParaRPr lang="th-TH" b="1" dirty="0">
              <a:latin typeface="TH  sarabun PSK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s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1" y="1124744"/>
            <a:ext cx="1152128" cy="214312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</p:pic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1475656" y="1052736"/>
            <a:ext cx="1979960" cy="584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ความรู้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3923928" y="1052736"/>
            <a:ext cx="1979960" cy="584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   ทักษะ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6660232" y="1052736"/>
            <a:ext cx="1979960" cy="584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  คุณลักษณะ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1475656" y="1894180"/>
            <a:ext cx="1979960" cy="3046988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1.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ด้านความรู้ ผู้เรียนมีความรอบรู้ สิ่งรอบตัวที่พร้อมเปลี่ยนแปลง   ในโลกอนาคต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3779912" y="1844824"/>
            <a:ext cx="2267992" cy="4278094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2. 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ด้านทักษะได้แก่ </a:t>
            </a:r>
            <a:endParaRPr lang="th-TH" sz="20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ด้านเทคโนโลยี </a:t>
            </a:r>
          </a:p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ทักษะการทำงาน </a:t>
            </a:r>
          </a:p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ทักษะจินตนาการ</a:t>
            </a:r>
          </a:p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แสวงหาความรู้</a:t>
            </a:r>
          </a:p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ทักษะ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แก้ปัญหา </a:t>
            </a:r>
          </a:p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ทักษะ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คิด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วิเคราะห์ </a:t>
            </a:r>
            <a:endParaRPr lang="th-TH" sz="20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000" b="1" dirty="0" err="1" smtClean="0">
                <a:latin typeface="TH SarabunPSK" pitchFamily="34" charset="-34"/>
                <a:cs typeface="TH SarabunPSK" pitchFamily="34" charset="-34"/>
              </a:rPr>
              <a:t>บูรณา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การเชิงสร้างสรรค์จัดการบุคคล </a:t>
            </a:r>
            <a:endParaRPr lang="th-TH" sz="20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ประเมิน 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ตัดสินใจ และความยืดหยุ่น การบริการ สื่อสาร และทักษะการเรียนรู้ตลอดชีวิตของคนในศตวรรษที่ 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21</a:t>
            </a:r>
            <a:endParaRPr lang="th-TH" sz="20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6300192" y="1772817"/>
            <a:ext cx="2627784" cy="4708981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3.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คุณลักษณะ ได้แก่ อดทน กล้าคิด กล้าทำ ทำงานร่วมกับ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ผู้อื่นได้ มีฉลาด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ทางอารมณ์ มี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คุณธรรม มี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เมตตา กรุณา มีระเบียบ วินัย มุ่งมั่นสรรค์สร้างสิ่งใหม่ๆ หรือนวัตกรรมจนสำเร็จ ยอมรับในกฎกติกา สังคม และการดำเนินชีวิตตามหลักปรัชญาของเศรษฐกิจพอเพียง</a:t>
            </a:r>
          </a:p>
          <a:p>
            <a:endParaRPr lang="th-TH" sz="2000" b="1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1547664" y="1052736"/>
            <a:ext cx="1979960" cy="584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ความรู้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PW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templatePWP</Template>
  <TotalTime>509</TotalTime>
  <Words>658</Words>
  <Application>Microsoft Office PowerPoint</Application>
  <PresentationFormat>On-screen Show (4:3)</PresentationFormat>
  <Paragraphs>92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templatePWP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ด้านหลักสูตร</vt:lpstr>
      <vt:lpstr>ด้านการวัดผลประเมินผล</vt:lpstr>
      <vt:lpstr>ด้านกระบวนการ</vt:lpstr>
      <vt:lpstr>ด้านการพัฒนาสื่อ</vt:lpstr>
      <vt:lpstr>ด้านบุคลากร</vt:lpstr>
      <vt:lpstr>ข้อเสนอแนะ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60</cp:revision>
  <dcterms:created xsi:type="dcterms:W3CDTF">2017-07-11T23:14:06Z</dcterms:created>
  <dcterms:modified xsi:type="dcterms:W3CDTF">2017-07-23T15:01:22Z</dcterms:modified>
</cp:coreProperties>
</file>